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59" r:id="rId2"/>
  </p:sldMasterIdLst>
  <p:notesMasterIdLst>
    <p:notesMasterId r:id="rId12"/>
  </p:notesMasterIdLst>
  <p:handoutMasterIdLst>
    <p:handoutMasterId r:id="rId13"/>
  </p:handoutMasterIdLst>
  <p:sldIdLst>
    <p:sldId id="270" r:id="rId3"/>
    <p:sldId id="330" r:id="rId4"/>
    <p:sldId id="316" r:id="rId5"/>
    <p:sldId id="329" r:id="rId6"/>
    <p:sldId id="315" r:id="rId7"/>
    <p:sldId id="321" r:id="rId8"/>
    <p:sldId id="322" r:id="rId9"/>
    <p:sldId id="317" r:id="rId10"/>
    <p:sldId id="264" r:id="rId11"/>
  </p:sldIdLst>
  <p:sldSz cx="12192000" cy="6858000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BAD"/>
    <a:srgbClr val="FFFF66"/>
    <a:srgbClr val="0000FF"/>
    <a:srgbClr val="0070C0"/>
    <a:srgbClr val="00B050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247" autoAdjust="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592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481FB-407E-486C-BA96-735A122C7D39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17E06-D2C9-4E85-ABF8-CB855B6286B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13736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C3DC4F-6055-4FAB-AA4E-447AEEFC7611}" type="datetimeFigureOut">
              <a:rPr lang="zh-CN" altLang="en-US" smtClean="0"/>
              <a:t>2025/12/2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EDFE0-EC00-45A2-9906-96B1BED1D84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621167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EDFE0-EC00-45A2-9906-96B1BED1D84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69547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41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3" y="565959"/>
            <a:ext cx="1482652" cy="3619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2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56" name="组合 55"/>
          <p:cNvGrpSpPr/>
          <p:nvPr userDrawn="1"/>
        </p:nvGrpSpPr>
        <p:grpSpPr>
          <a:xfrm>
            <a:off x="658813" y="341472"/>
            <a:ext cx="10853986" cy="199548"/>
            <a:chOff x="658813" y="341472"/>
            <a:chExt cx="10853986" cy="199548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  <p:sp>
        <p:nvSpPr>
          <p:cNvPr id="20" name="灯片编号占位符 6">
            <a:extLst>
              <a:ext uri="{FF2B5EF4-FFF2-40B4-BE49-F238E27FC236}">
                <a16:creationId xmlns="" xmlns:a16="http://schemas.microsoft.com/office/drawing/2014/main" id="{6501B267-1BC7-6246-B100-1B59230E8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86439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章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94" y="-131758"/>
            <a:ext cx="12333294" cy="698975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38" name="组合 37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40" name="直接连接符 39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灯片编号占位符 6">
            <a:extLst>
              <a:ext uri="{FF2B5EF4-FFF2-40B4-BE49-F238E27FC236}">
                <a16:creationId xmlns="" xmlns:a16="http://schemas.microsoft.com/office/drawing/2014/main" id="{D3EC77C9-B62C-514D-9011-00B45C08C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5273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章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112" y="-19669"/>
            <a:ext cx="12225112" cy="68973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56" name="组合 55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58" name="直接连接符 57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灯片编号占位符 6">
            <a:extLst>
              <a:ext uri="{FF2B5EF4-FFF2-40B4-BE49-F238E27FC236}">
                <a16:creationId xmlns="" xmlns:a16="http://schemas.microsoft.com/office/drawing/2014/main" id="{AA14D077-90E1-CD44-AE13-F13651605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93081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章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94" y="-131758"/>
            <a:ext cx="12333294" cy="69897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50" y="341472"/>
            <a:ext cx="811049" cy="19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658813" y="440472"/>
            <a:ext cx="987964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6">
            <a:extLst>
              <a:ext uri="{FF2B5EF4-FFF2-40B4-BE49-F238E27FC236}">
                <a16:creationId xmlns="" xmlns:a16="http://schemas.microsoft.com/office/drawing/2014/main" id="{A05B25DD-C93D-8A46-9DD8-5DFDE9B41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1147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章标题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spect="1" noChangeArrowheads="1" noTextEdit="1"/>
          </p:cNvSpPr>
          <p:nvPr userDrawn="1"/>
        </p:nvSpPr>
        <p:spPr bwMode="auto">
          <a:xfrm>
            <a:off x="658813" y="2027238"/>
            <a:ext cx="42116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cs typeface="+mn-cs"/>
            </a:endParaRPr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29" name="组合 28"/>
          <p:cNvGrpSpPr/>
          <p:nvPr userDrawn="1"/>
        </p:nvGrpSpPr>
        <p:grpSpPr>
          <a:xfrm>
            <a:off x="658813" y="341472"/>
            <a:ext cx="10853986" cy="199548"/>
            <a:chOff x="658813" y="341472"/>
            <a:chExt cx="10853986" cy="199548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  <p:sp>
        <p:nvSpPr>
          <p:cNvPr id="26" name="灯片编号占位符 6">
            <a:extLst>
              <a:ext uri="{FF2B5EF4-FFF2-40B4-BE49-F238E27FC236}">
                <a16:creationId xmlns="" xmlns:a16="http://schemas.microsoft.com/office/drawing/2014/main" id="{4EB848A8-223B-9B41-A764-A1AFB1F07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7809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658813" y="2663125"/>
            <a:ext cx="3509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kumimoji="0" lang="en-US" altLang="zh-CN" sz="4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cs typeface="+mn-cs"/>
              </a:rPr>
              <a:t> </a:t>
            </a:r>
            <a:r>
              <a:rPr kumimoji="0" lang="en-US" altLang="zh-CN" sz="4400" b="1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56382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56" name="组合 55"/>
          <p:cNvGrpSpPr/>
          <p:nvPr userDrawn="1"/>
        </p:nvGrpSpPr>
        <p:grpSpPr>
          <a:xfrm>
            <a:off x="658813" y="341472"/>
            <a:ext cx="10853986" cy="199548"/>
            <a:chOff x="658813" y="341472"/>
            <a:chExt cx="10853986" cy="199548"/>
          </a:xfrm>
        </p:grpSpPr>
        <p:cxnSp>
          <p:nvCxnSpPr>
            <p:cNvPr id="57" name="直接连接符 56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8" name="图片 5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  <p:sp>
        <p:nvSpPr>
          <p:cNvPr id="20" name="灯片编号占位符 6">
            <a:extLst>
              <a:ext uri="{FF2B5EF4-FFF2-40B4-BE49-F238E27FC236}">
                <a16:creationId xmlns="" xmlns:a16="http://schemas.microsoft.com/office/drawing/2014/main" id="{6501B267-1BC7-6246-B100-1B59230E8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56926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章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94" y="-131758"/>
            <a:ext cx="12333294" cy="6989758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38" name="组合 37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40" name="直接连接符 39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灯片编号占位符 6">
            <a:extLst>
              <a:ext uri="{FF2B5EF4-FFF2-40B4-BE49-F238E27FC236}">
                <a16:creationId xmlns="" xmlns:a16="http://schemas.microsoft.com/office/drawing/2014/main" id="{D3EC77C9-B62C-514D-9011-00B45C08CB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65193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章内容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33112" y="-19669"/>
            <a:ext cx="12225112" cy="6897337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56" name="组合 55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57" name="图片 5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58" name="直接连接符 57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灯片编号占位符 6">
            <a:extLst>
              <a:ext uri="{FF2B5EF4-FFF2-40B4-BE49-F238E27FC236}">
                <a16:creationId xmlns="" xmlns:a16="http://schemas.microsoft.com/office/drawing/2014/main" id="{AA14D077-90E1-CD44-AE13-F136516053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21012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02章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1294" y="-131758"/>
            <a:ext cx="12333294" cy="698975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1750" y="341472"/>
            <a:ext cx="811049" cy="198000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cxnSp>
        <p:nvCxnSpPr>
          <p:cNvPr id="13" name="直接连接符 12"/>
          <p:cNvCxnSpPr/>
          <p:nvPr userDrawn="1"/>
        </p:nvCxnSpPr>
        <p:spPr>
          <a:xfrm>
            <a:off x="658813" y="440472"/>
            <a:ext cx="9879647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灯片编号占位符 6">
            <a:extLst>
              <a:ext uri="{FF2B5EF4-FFF2-40B4-BE49-F238E27FC236}">
                <a16:creationId xmlns="" xmlns:a16="http://schemas.microsoft.com/office/drawing/2014/main" id="{A05B25DD-C93D-8A46-9DD8-5DFDE9B41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bg1"/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057554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章标题内容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"/>
          <p:cNvSpPr>
            <a:spLocks noChangeAspect="1" noChangeArrowheads="1" noTextEdit="1"/>
          </p:cNvSpPr>
          <p:nvPr userDrawn="1"/>
        </p:nvSpPr>
        <p:spPr bwMode="auto">
          <a:xfrm>
            <a:off x="658813" y="2027238"/>
            <a:ext cx="4211637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pic>
        <p:nvPicPr>
          <p:cNvPr id="27" name="图片 2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29" name="组合 28"/>
          <p:cNvGrpSpPr/>
          <p:nvPr userDrawn="1"/>
        </p:nvGrpSpPr>
        <p:grpSpPr>
          <a:xfrm>
            <a:off x="658813" y="341472"/>
            <a:ext cx="10853986" cy="199548"/>
            <a:chOff x="658813" y="341472"/>
            <a:chExt cx="10853986" cy="199548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rgbClr val="8A8A8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5942" y="341472"/>
              <a:ext cx="806857" cy="199548"/>
            </a:xfrm>
            <a:prstGeom prst="rect">
              <a:avLst/>
            </a:prstGeom>
          </p:spPr>
        </p:pic>
      </p:grpSp>
      <p:sp>
        <p:nvSpPr>
          <p:cNvPr id="26" name="灯片编号占位符 6">
            <a:extLst>
              <a:ext uri="{FF2B5EF4-FFF2-40B4-BE49-F238E27FC236}">
                <a16:creationId xmlns="" xmlns:a16="http://schemas.microsoft.com/office/drawing/2014/main" id="{4EB848A8-223B-9B41-A764-A1AFB1F07F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89000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0015"/>
          </a:xfrm>
          <a:prstGeom prst="rect">
            <a:avLst/>
          </a:prstGeom>
        </p:spPr>
      </p:pic>
      <p:sp>
        <p:nvSpPr>
          <p:cNvPr id="11" name="文本框 10"/>
          <p:cNvSpPr txBox="1"/>
          <p:nvPr userDrawn="1"/>
        </p:nvSpPr>
        <p:spPr>
          <a:xfrm>
            <a:off x="658813" y="2663125"/>
            <a:ext cx="350929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</a:t>
            </a:r>
            <a:r>
              <a:rPr lang="en-US" altLang="zh-CN" sz="4400" smtClean="0">
                <a:solidFill>
                  <a:schemeClr val="bg1"/>
                </a:solidFill>
              </a:rPr>
              <a:t> </a:t>
            </a:r>
            <a:r>
              <a:rPr lang="en-US" altLang="zh-CN" sz="4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zh-CN" altLang="en-US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  <p:grpSp>
        <p:nvGrpSpPr>
          <p:cNvPr id="13" name="组合 12"/>
          <p:cNvGrpSpPr/>
          <p:nvPr userDrawn="1"/>
        </p:nvGrpSpPr>
        <p:grpSpPr>
          <a:xfrm>
            <a:off x="658813" y="341472"/>
            <a:ext cx="10853986" cy="198000"/>
            <a:chOff x="658813" y="341472"/>
            <a:chExt cx="10853986" cy="198000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01750" y="341472"/>
              <a:ext cx="811049" cy="198000"/>
            </a:xfrm>
            <a:prstGeom prst="rect">
              <a:avLst/>
            </a:prstGeom>
          </p:spPr>
        </p:pic>
        <p:cxnSp>
          <p:nvCxnSpPr>
            <p:cNvPr id="15" name="直接连接符 14"/>
            <p:cNvCxnSpPr/>
            <p:nvPr/>
          </p:nvCxnSpPr>
          <p:spPr>
            <a:xfrm>
              <a:off x="658813" y="440472"/>
              <a:ext cx="9879647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09013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41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3" y="565959"/>
            <a:ext cx="1482652" cy="3619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104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88419" cy="6858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53" y="565959"/>
            <a:ext cx="1482652" cy="36195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4839" y="6323382"/>
            <a:ext cx="2533274" cy="3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5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3539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5" r:id="rId5"/>
    <p:sldLayoutId id="2147483656" r:id="rId6"/>
    <p:sldLayoutId id="2147483657" r:id="rId7"/>
    <p:sldLayoutId id="2147483658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占位符 3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7683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___1.xls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8"/>
          <p:cNvSpPr txBox="1"/>
          <p:nvPr/>
        </p:nvSpPr>
        <p:spPr>
          <a:xfrm>
            <a:off x="590400" y="2361600"/>
            <a:ext cx="6340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800" dirty="0" smtClean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Calibri" panose="020F0502020204030204" charset="0"/>
              </a:rPr>
              <a:t>废气异常超标演练报告</a:t>
            </a:r>
            <a:endParaRPr lang="zh-TW" altLang="en-US" sz="4800" dirty="0">
              <a:solidFill>
                <a:schemeClr val="bg1"/>
              </a:solidFill>
              <a:latin typeface="Arial" panose="020B0604020202020204" pitchFamily="34" charset="0"/>
              <a:ea typeface="思源黑体 Medium" panose="020B0600000000000000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590508" y="3750317"/>
            <a:ext cx="23558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TW" dirty="0">
              <a:solidFill>
                <a:schemeClr val="bg1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dirty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FAC</a:t>
            </a:r>
          </a:p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ATX</a:t>
            </a:r>
            <a:endParaRPr lang="en-US" altLang="zh-CN" dirty="0">
              <a:solidFill>
                <a:schemeClr val="bg1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Aug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. </a:t>
            </a:r>
            <a:r>
              <a:rPr lang="en-US" altLang="zh-CN" smtClean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20, </a:t>
            </a:r>
            <a:r>
              <a:rPr lang="en-US" altLang="zh-CN" dirty="0" smtClean="0">
                <a:solidFill>
                  <a:schemeClr val="bg1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2025</a:t>
            </a:r>
            <a:endParaRPr lang="zh-CN" altLang="en-US" dirty="0">
              <a:solidFill>
                <a:schemeClr val="bg1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8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6CEDF5DD-AAEA-484B-930C-644DDADEFA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2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4" name="文本框 10"/>
          <p:cNvSpPr txBox="1"/>
          <p:nvPr/>
        </p:nvSpPr>
        <p:spPr>
          <a:xfrm>
            <a:off x="687335" y="612013"/>
            <a:ext cx="408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smtClean="0">
                <a:solidFill>
                  <a:srgbClr val="CD301D"/>
                </a:solidFill>
                <a:latin typeface="Arial" panose="020B0604020202020204" pitchFamily="34" charset="0"/>
                <a:ea typeface="思源黑体 Medium" panose="020B0600000000000000" pitchFamily="34" charset="-122"/>
              </a:rPr>
              <a:t>目录  </a:t>
            </a:r>
            <a:r>
              <a:rPr lang="en-US" altLang="zh-CN" sz="3600" smtClean="0">
                <a:solidFill>
                  <a:srgbClr val="CD301D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CONTENTS</a:t>
            </a:r>
            <a:endParaRPr lang="zh-CN" altLang="en-US" sz="3600" dirty="0">
              <a:solidFill>
                <a:srgbClr val="CD301D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8" name="文本框 14"/>
          <p:cNvSpPr txBox="1"/>
          <p:nvPr/>
        </p:nvSpPr>
        <p:spPr>
          <a:xfrm>
            <a:off x="687335" y="1652240"/>
            <a:ext cx="422072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01 </a:t>
            </a:r>
            <a:r>
              <a:rPr lang="zh-CN" altLang="en-US" sz="3600" dirty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组织表</a:t>
            </a:r>
            <a:endParaRPr lang="en-US" altLang="zh-CN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	</a:t>
            </a:r>
            <a:endParaRPr lang="en-US" altLang="zh-CN" sz="1600" dirty="0" smtClean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endParaRPr lang="zh-CN" altLang="en-US" sz="3600" dirty="0" smtClean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02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组织职责</a:t>
            </a:r>
            <a:r>
              <a:rPr lang="en-US" altLang="zh-CN" sz="1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	</a:t>
            </a:r>
          </a:p>
          <a:p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03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演练计划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4"/>
          <p:cNvSpPr txBox="1"/>
          <p:nvPr/>
        </p:nvSpPr>
        <p:spPr>
          <a:xfrm>
            <a:off x="6615305" y="1652240"/>
            <a:ext cx="533051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04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演练照片</a:t>
            </a:r>
            <a:endParaRPr lang="en-US" altLang="zh-CN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1600" dirty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	</a:t>
            </a:r>
            <a:endParaRPr lang="en-US" altLang="zh-CN" sz="1600" dirty="0" smtClean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05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签到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endParaRPr lang="zh-CN" altLang="en-US" sz="3600" dirty="0" smtClean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  <a:p>
            <a:r>
              <a:rPr lang="en-US" altLang="zh-CN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 06 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演练总结</a:t>
            </a:r>
            <a:endParaRPr lang="en-US" altLang="zh-CN" sz="1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34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3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560839" y="742694"/>
            <a:ext cx="16081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3600" b="1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组织表</a:t>
            </a:r>
            <a:endParaRPr lang="en-US" altLang="zh-CN" sz="3600" b="1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5" name="图片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39" y="1389025"/>
            <a:ext cx="11012462" cy="49673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52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38C2897-123B-4EF0-8737-9B75F9EED645}" type="slidenum">
              <a:rPr kumimoji="0" lang="zh-CN" altLang="en-US" sz="1600" b="0" i="0" u="none" strike="noStrike" kern="1200" cap="none" spc="0" normalizeH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思源黑体 Medium" panose="020B0600000000000000" pitchFamily="34" charset="-122"/>
                <a:cs typeface="Arial" panose="020B060402020202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600" b="0" i="0" u="none" strike="noStrike" kern="1200" cap="none" spc="0" normalizeH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文本框 7"/>
          <p:cNvSpPr txBox="1"/>
          <p:nvPr/>
        </p:nvSpPr>
        <p:spPr>
          <a:xfrm>
            <a:off x="643135" y="596390"/>
            <a:ext cx="2082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AAAAAA"/>
                </a:solidFill>
                <a:effectLst/>
                <a:uLnTx/>
                <a:uFillTx/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组织职责</a:t>
            </a:r>
            <a:endParaRPr kumimoji="0" lang="zh-CN" altLang="en-US" sz="3600" b="1" i="0" u="none" strike="noStrike" kern="1200" cap="none" spc="0" normalizeH="0" noProof="0" dirty="0">
              <a:ln>
                <a:noFill/>
              </a:ln>
              <a:solidFill>
                <a:srgbClr val="AAAAAA"/>
              </a:solidFill>
              <a:effectLst/>
              <a:uLnTx/>
              <a:uFillTx/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65" y="1242721"/>
            <a:ext cx="11177514" cy="52516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560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5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600" y="592744"/>
            <a:ext cx="7254470" cy="978729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a typeface="微軟正黑體" charset="-120"/>
                <a:cs typeface="Microsoft JhengHei" charset="-120"/>
              </a:defRPr>
            </a:lvl1pPr>
          </a:lstStyle>
          <a:p>
            <a:r>
              <a:rPr lang="zh-CN" altLang="en-US" sz="3600" dirty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废气</a:t>
            </a:r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异常超标演练计划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579450"/>
              </p:ext>
            </p:extLst>
          </p:nvPr>
        </p:nvGraphicFramePr>
        <p:xfrm>
          <a:off x="464023" y="1282898"/>
          <a:ext cx="11136573" cy="4804002"/>
        </p:xfrm>
        <a:graphic>
          <a:graphicData uri="http://schemas.openxmlformats.org/drawingml/2006/table">
            <a:tbl>
              <a:tblPr/>
              <a:tblGrid>
                <a:gridCol w="763301"/>
                <a:gridCol w="544998"/>
                <a:gridCol w="372491"/>
                <a:gridCol w="409130"/>
                <a:gridCol w="763301"/>
                <a:gridCol w="409130"/>
                <a:gridCol w="3187548"/>
                <a:gridCol w="618274"/>
                <a:gridCol w="435082"/>
                <a:gridCol w="525151"/>
                <a:gridCol w="526679"/>
                <a:gridCol w="390811"/>
                <a:gridCol w="390811"/>
                <a:gridCol w="764828"/>
                <a:gridCol w="435082"/>
                <a:gridCol w="599956"/>
              </a:tblGrid>
              <a:tr h="245323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序号</a:t>
                      </a:r>
                    </a:p>
                  </a:txBody>
                  <a:tcPr marL="4760" marR="4760" marT="4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中断项目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耗时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累计时间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实际耗时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实际累计时间</a:t>
                      </a:r>
                      <a:r>
                        <a:rPr lang="en-US" altLang="zh-CN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事件记录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所需设备材料</a:t>
                      </a:r>
                      <a:b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（选填）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角色人员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RTO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RPO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测试方法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测试结论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测试人员签字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763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实际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目标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实际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40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</a:p>
                  </a:txBody>
                  <a:tcPr marL="4760" marR="4760" marT="476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ATXWH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废气处理异常预案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厂务值班人员巡检时发现废气处理系统超标排放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厂务值班人员郭万里拨打电话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61226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ATXWH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厂务主管王鹏汇报                                                                                                            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厂务值班人员郭万里发厂务微信群通报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郭万里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#REF!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0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■人工模拟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BCP</a:t>
                      </a:r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有效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314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□虚拟故障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4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□人为故障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38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□第三方协助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40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</a:t>
                      </a:r>
                    </a:p>
                  </a:txBody>
                  <a:tcPr marL="4760" marR="4760" marT="476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95min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80min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厂务工程师至废气系统中控室查看原因，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6#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酸洗塔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PH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仪异常引起加药机加药量异常导致排放废气不合格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厂务工程师现场切换备用系统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5#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酸洗塔，关停使用的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6#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酸洗塔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3.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厂务工程师校正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PH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仪及加药机加药量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4..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厂务工程师排空酸洗塔超标喷淋循环水，更换新水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李志武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■人工模拟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4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□虚拟故障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4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□人为故障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38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60min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□第三方协助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4011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</a:p>
                  </a:txBody>
                  <a:tcPr marL="4760" marR="4760" marT="476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8min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1.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厂务工程师切换回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6#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酸洗塔，开机运行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2. 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系统排放正常后，厂务值班人员郭万里拨打电话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61226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向</a:t>
                      </a: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ATXWH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厂务主管王鹏汇报 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en-US" altLang="zh-CN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</a:t>
                      </a: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，厂务值班人员郭万里发厂务微信群通报</a:t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/>
                      </a:r>
                      <a:b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</a:br>
                      <a:endParaRPr lang="zh-CN" alt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郭万里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■人工模拟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4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□虚拟故障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1401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□人为故障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63833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□第三方协助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  <a:tr h="343451"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编制：</a:t>
                      </a:r>
                    </a:p>
                  </a:txBody>
                  <a:tcPr marL="4760" marR="4760" marT="476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徐海洲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　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审核：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 杨福松 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批准：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zh-CN" alt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王鹏</a:t>
                      </a:r>
                    </a:p>
                  </a:txBody>
                  <a:tcPr marL="4760" marR="4760" marT="47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115424"/>
              </p:ext>
            </p:extLst>
          </p:nvPr>
        </p:nvGraphicFramePr>
        <p:xfrm>
          <a:off x="8709546" y="589664"/>
          <a:ext cx="914400" cy="82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工作表" showAsIcon="1" r:id="rId3" imgW="914400" imgH="828720" progId="Excel.Sheet.12">
                  <p:embed/>
                </p:oleObj>
              </mc:Choice>
              <mc:Fallback>
                <p:oleObj name="工作表" showAsIcon="1" r:id="rId3" imgW="914400" imgH="82872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709546" y="589664"/>
                        <a:ext cx="914400" cy="828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3821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6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600" y="741601"/>
            <a:ext cx="7254470" cy="584280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a typeface="微軟正黑體" charset="-120"/>
                <a:cs typeface="Microsoft JhengHei" charset="-120"/>
              </a:defRPr>
            </a:lvl1pPr>
          </a:lstStyle>
          <a:p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现场演练照片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600" y="1748239"/>
            <a:ext cx="2154303" cy="1963951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314" y="1772786"/>
            <a:ext cx="2366581" cy="19639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834" y="1772786"/>
            <a:ext cx="2101613" cy="1939403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283" y="1760512"/>
            <a:ext cx="2001103" cy="19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108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>
            <a:extLst>
              <a:ext uri="{FF2B5EF4-FFF2-40B4-BE49-F238E27FC236}">
                <a16:creationId xmlns="" xmlns:a16="http://schemas.microsoft.com/office/drawing/2014/main" id="{8B578118-59E1-EB45-AD57-188C1242BC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pPr/>
              <a:t>7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61600" y="741601"/>
            <a:ext cx="7254470" cy="602568"/>
          </a:xfrm>
          <a:prstGeom prst="rect">
            <a:avLst/>
          </a:prstGeom>
        </p:spPr>
        <p:txBody>
          <a:bodyPr/>
          <a:lstStyle>
            <a:defPPr>
              <a:defRPr lang="zh-TW"/>
            </a:defPPr>
            <a:lvl1pPr defTabSz="685800">
              <a:lnSpc>
                <a:spcPct val="90000"/>
              </a:lnSpc>
              <a:spcBef>
                <a:spcPct val="0"/>
              </a:spcBef>
              <a:buNone/>
              <a:defRPr sz="3200" b="1" i="0" baseline="0">
                <a:ea typeface="微軟正黑體" charset="-120"/>
                <a:cs typeface="Microsoft JhengHei" charset="-120"/>
              </a:defRPr>
            </a:lvl1pPr>
          </a:lstStyle>
          <a:p>
            <a:r>
              <a:rPr lang="zh-CN" altLang="en-US" sz="3600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现场演练签到表</a:t>
            </a:r>
            <a:endParaRPr lang="zh-CN" altLang="en-US" sz="3600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672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6"/>
          <p:cNvSpPr>
            <a:spLocks noGrp="1"/>
          </p:cNvSpPr>
          <p:nvPr>
            <p:ph type="sldNum" sz="quarter" idx="4"/>
          </p:nvPr>
        </p:nvSpPr>
        <p:spPr>
          <a:xfrm>
            <a:off x="47244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思源黑体 Bold" panose="020B0800000000000000" pitchFamily="34" charset="-122"/>
                <a:cs typeface="Arial" panose="020B0604020202020204" pitchFamily="34" charset="0"/>
              </a:defRPr>
            </a:lvl1pPr>
          </a:lstStyle>
          <a:p>
            <a:fld id="{638C2897-123B-4EF0-8737-9B75F9EED645}" type="slidenum">
              <a:rPr lang="zh-CN" altLang="en-US" smtClean="0">
                <a:ea typeface="思源黑体 Medium" panose="020B0600000000000000" pitchFamily="34" charset="-122"/>
              </a:rPr>
              <a:t>8</a:t>
            </a:fld>
            <a:endParaRPr lang="zh-CN" altLang="en-US" dirty="0">
              <a:ea typeface="思源黑体 Medium" panose="020B0600000000000000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61600" y="741600"/>
            <a:ext cx="208262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3600" b="1" dirty="0" smtClean="0">
                <a:solidFill>
                  <a:srgbClr val="AAAAAA"/>
                </a:solidFill>
                <a:latin typeface="Arial" panose="020B0604020202020204" pitchFamily="34" charset="0"/>
                <a:ea typeface="思源黑体 Medium" panose="020B0600000000000000" pitchFamily="34" charset="-122"/>
                <a:cs typeface="Arial" panose="020B0604020202020204" pitchFamily="34" charset="0"/>
              </a:rPr>
              <a:t>演练总结</a:t>
            </a:r>
            <a:endParaRPr lang="zh-CN" altLang="en-US" sz="3600" b="1" dirty="0">
              <a:solidFill>
                <a:srgbClr val="AAAAAA"/>
              </a:solidFill>
              <a:latin typeface="Arial" panose="020B0604020202020204" pitchFamily="34" charset="0"/>
              <a:ea typeface="思源黑体 Medium" panose="020B06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321266" y="4347737"/>
            <a:ext cx="185018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0" algn="ctr"/>
            <a:r>
              <a:rPr lang="en-US" altLang="zh-CN" sz="1400" noProof="1">
                <a:solidFill>
                  <a:srgbClr val="FFFFFF"/>
                </a:solidFill>
                <a:latin typeface="Arial" panose="020B0604020202020204" pitchFamily="34" charset="0"/>
                <a:ea typeface="思源黑体 Medium" panose="020B0600000000000000" pitchFamily="34" charset="-122"/>
              </a:rPr>
              <a:t>SZ</a:t>
            </a:r>
            <a:r>
              <a:rPr lang="zh-CN" altLang="en-US" sz="1400" noProof="1" smtClean="0">
                <a:solidFill>
                  <a:srgbClr val="FFFFFF"/>
                </a:solidFill>
                <a:latin typeface="Arial" panose="020B0604020202020204" pitchFamily="34" charset="0"/>
                <a:ea typeface="思源黑体 Medium" panose="020B0600000000000000" pitchFamily="34" charset="-122"/>
              </a:rPr>
              <a:t>文档</a:t>
            </a:r>
            <a:r>
              <a:rPr lang="zh-CN" altLang="en-US" sz="1400" noProof="1">
                <a:solidFill>
                  <a:srgbClr val="FFFFFF"/>
                </a:solidFill>
                <a:latin typeface="Arial" panose="020B0604020202020204" pitchFamily="34" charset="0"/>
                <a:ea typeface="思源黑体 Medium" panose="020B0600000000000000" pitchFamily="34" charset="-122"/>
              </a:rPr>
              <a:t>管控系统上线</a:t>
            </a:r>
            <a:endParaRPr lang="zh-CN" altLang="zh-CN" sz="1400" noProof="1">
              <a:solidFill>
                <a:srgbClr val="FFFFFF"/>
              </a:solidFill>
              <a:latin typeface="Arial" panose="020B0604020202020204" pitchFamily="34" charset="0"/>
              <a:ea typeface="思源黑体 Medium" panose="020B0600000000000000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46161" y="1997839"/>
            <a:ext cx="102767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 演练评估与</a:t>
            </a:r>
            <a:r>
              <a:rPr lang="zh-CN" altLang="en-US" sz="1600" dirty="0" smtClean="0">
                <a:latin typeface="宋体" panose="02010600030101010101" pitchFamily="2" charset="-122"/>
                <a:ea typeface="宋体" panose="02010600030101010101" pitchFamily="2" charset="-122"/>
              </a:rPr>
              <a:t>总结：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预案演练要全过程记录演练过程，在全面分析演练记录及相关资料的基础上， 对比参演人员表现与演练目标要求，对演练活动及其组织过程作出客观评价，并 编写演练评估报告。所有应急演练活动都应进行演练评估。 在演练结束后，要根据演练记录、演练评估报告、应急预案、现场总结等材 料，对演练进行系统和全面的总结，并形成演练总结报告。演练参与单位也可对 本单位的演练情况进行总结。 演练总结报告的内容包括：演练目的、时间和地点、参演单位和人员、演练 方案概要、发现的问题与原因、经验和教训，以及改进有关工作的建议等。</a:t>
            </a:r>
          </a:p>
        </p:txBody>
      </p:sp>
    </p:spTree>
    <p:extLst>
      <p:ext uri="{BB962C8B-B14F-4D97-AF65-F5344CB8AC3E}">
        <p14:creationId xmlns:p14="http://schemas.microsoft.com/office/powerpoint/2010/main" val="291368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8711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ATX字体">
      <a:majorFont>
        <a:latin typeface="Arial"/>
        <a:ea typeface="思源黑体 Medium"/>
        <a:cs typeface=""/>
      </a:majorFont>
      <a:minorFont>
        <a:latin typeface="Arial"/>
        <a:ea typeface="思源黑体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灰度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自定义 2">
      <a:majorFont>
        <a:latin typeface="Arial"/>
        <a:ea typeface="思源黑体 Bold"/>
        <a:cs typeface=""/>
      </a:majorFont>
      <a:minorFont>
        <a:latin typeface="Arial"/>
        <a:ea typeface="思源黑体 CN Mediu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6984</TotalTime>
  <Words>388</Words>
  <Application>Microsoft Office PowerPoint</Application>
  <PresentationFormat>宽屏</PresentationFormat>
  <Paragraphs>108</Paragraphs>
  <Slides>9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思源黑体 Bold</vt:lpstr>
      <vt:lpstr>思源黑体 CN Medium</vt:lpstr>
      <vt:lpstr>思源黑体 Medium</vt:lpstr>
      <vt:lpstr>宋体</vt:lpstr>
      <vt:lpstr>Arial</vt:lpstr>
      <vt:lpstr>Calibri</vt:lpstr>
      <vt:lpstr>Office 主题</vt:lpstr>
      <vt:lpstr>1_Office 主题</vt:lpstr>
      <vt:lpstr>Microsoft Excel 工作表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8L58C52</dc:creator>
  <cp:lastModifiedBy>207302</cp:lastModifiedBy>
  <cp:revision>293</cp:revision>
  <cp:lastPrinted>2022-01-25T10:04:55Z</cp:lastPrinted>
  <dcterms:created xsi:type="dcterms:W3CDTF">2022-01-25T03:57:18Z</dcterms:created>
  <dcterms:modified xsi:type="dcterms:W3CDTF">2025-12-02T08:01:55Z</dcterms:modified>
</cp:coreProperties>
</file>